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Questrial" charset="1" panose="02000000000000000000"/>
      <p:regular r:id="rId23"/>
    </p:embeddedFont>
    <p:embeddedFont>
      <p:font typeface="TT Runs" charset="1" panose="02000000000000000607"/>
      <p:regular r:id="rId24"/>
    </p:embeddedFont>
    <p:embeddedFont>
      <p:font typeface="Poppins Medium" charset="1" panose="02000000000000000000"/>
      <p:regular r:id="rId25"/>
    </p:embeddedFont>
    <p:embeddedFont>
      <p:font typeface="Open Sans" charset="1" panose="020B0606030504020204"/>
      <p:regular r:id="rId26"/>
    </p:embeddedFont>
    <p:embeddedFont>
      <p:font typeface="Open Sans Bold" charset="1" panose="020B0806030504020204"/>
      <p:regular r:id="rId27"/>
    </p:embeddedFont>
    <p:embeddedFont>
      <p:font typeface="TT Runs Bold" charset="1" panose="0200000000000000060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VAGmtoFutpM.mp4" Type="http://schemas.openxmlformats.org/officeDocument/2006/relationships/video"/><Relationship Id="rId5" Target="../media/VAGmtoFutpM.mp4" Type="http://schemas.microsoft.com/office/2007/relationships/media"/><Relationship Id="rId6" Target="../media/image20.jpeg" Type="http://schemas.openxmlformats.org/officeDocument/2006/relationships/image"/><Relationship Id="rId7" Target="../media/VAGmto1elss.mp4" Type="http://schemas.openxmlformats.org/officeDocument/2006/relationships/video"/><Relationship Id="rId8" Target="../media/VAGmto1elss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827757" y="6121175"/>
            <a:ext cx="0" cy="2384602"/>
          </a:xfrm>
          <a:prstGeom prst="line">
            <a:avLst/>
          </a:prstGeom>
          <a:ln cap="flat" w="38100">
            <a:solidFill>
              <a:srgbClr val="8C8C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432238" y="3596832"/>
            <a:ext cx="15827062" cy="203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7"/>
              </a:lnSpc>
            </a:pPr>
            <a:r>
              <a:rPr lang="en-US" sz="8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FORMATOS DE ARCHIVOS 3D: </a:t>
            </a:r>
            <a:r>
              <a:rPr lang="en-US" sz="8892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OBJ VS FBX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987" y="9484705"/>
            <a:ext cx="6765223" cy="38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COMPUTACIÓN GRÁFICA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4834" y="6920604"/>
            <a:ext cx="11710411" cy="71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6"/>
              </a:lnSpc>
              <a:spcBef>
                <a:spcPct val="0"/>
              </a:spcBef>
            </a:pPr>
            <a:r>
              <a:rPr lang="en-US" sz="4154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Gonzalo Aguirre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4034" y="2501210"/>
            <a:ext cx="1259441" cy="12594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50204" y="2501210"/>
            <a:ext cx="1259441" cy="1259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5271" y="4337748"/>
            <a:ext cx="3357898" cy="52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Geomtería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1441" y="4337748"/>
            <a:ext cx="3357898" cy="53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Animaciones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2367" y="2695957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08537" y="2695957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5172060"/>
            <a:ext cx="402844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V</a:t>
            </a: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értices, normales, UVs, caras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996170" y="5172060"/>
            <a:ext cx="402844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K</a:t>
            </a: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eyframes, curvas, huesos, pesos (skinning)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705909" y="2527391"/>
            <a:ext cx="1259441" cy="125944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687146" y="4363929"/>
            <a:ext cx="4290898" cy="53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Materiales y texturas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64242" y="2722138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58010" y="5145879"/>
            <a:ext cx="402844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nodos </a:t>
            </a: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y propiedades  complejas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382474" y="6359510"/>
            <a:ext cx="1259441" cy="125944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363711" y="8196048"/>
            <a:ext cx="3357898" cy="52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Cámaras y luces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40807" y="6554257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28440" y="9030360"/>
            <a:ext cx="402844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In</a:t>
            </a: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cluye su posición, tipo, dirección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685475" y="6359510"/>
            <a:ext cx="1259441" cy="125944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666712" y="8196048"/>
            <a:ext cx="3693169" cy="52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Transformaciones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43808" y="6554257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31441" y="9030360"/>
            <a:ext cx="402844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P</a:t>
            </a: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osición, rotación, escala por cada objeto o nodo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592015" y="2501210"/>
            <a:ext cx="1259441" cy="125944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4028440" y="4366433"/>
            <a:ext cx="4386590" cy="53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Jerarquías de objetos: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750348" y="2695957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207515" y="5186915"/>
            <a:ext cx="4028440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P</a:t>
            </a: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adres e hijos (útil para animaciones y rigs).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3824816" y="1038225"/>
            <a:ext cx="9980987" cy="97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48"/>
              </a:lnSpc>
              <a:spcBef>
                <a:spcPct val="0"/>
              </a:spcBef>
            </a:pPr>
            <a:r>
              <a:rPr lang="en-US" sz="6537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¿QUÉ CONTIENE?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3076" y="3253275"/>
            <a:ext cx="7220520" cy="4067899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758770" y="3253275"/>
            <a:ext cx="7220520" cy="40678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89468" y="1463361"/>
            <a:ext cx="7062762" cy="12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2"/>
              </a:lnSpc>
            </a:pPr>
            <a:r>
              <a:rPr lang="en-US" sz="92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APLICACIÓN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60226" y="8557448"/>
            <a:ext cx="11002010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Ideal cuando querés exportar todo el paquete de una escena, no solo la malla.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999" y="0"/>
            <a:ext cx="18435500" cy="10369969"/>
          </a:xfrm>
          <a:custGeom>
            <a:avLst/>
            <a:gdLst/>
            <a:ahLst/>
            <a:cxnLst/>
            <a:rect r="r" b="b" t="t" l="l"/>
            <a:pathLst>
              <a:path h="10369969" w="18435500">
                <a:moveTo>
                  <a:pt x="0" y="0"/>
                </a:moveTo>
                <a:lnTo>
                  <a:pt x="18435500" y="0"/>
                </a:lnTo>
                <a:lnTo>
                  <a:pt x="18435500" y="10369969"/>
                </a:lnTo>
                <a:lnTo>
                  <a:pt x="0" y="1036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15211"/>
            <a:ext cx="7582509" cy="5409656"/>
          </a:xfrm>
          <a:custGeom>
            <a:avLst/>
            <a:gdLst/>
            <a:ahLst/>
            <a:cxnLst/>
            <a:rect r="r" b="b" t="t" l="l"/>
            <a:pathLst>
              <a:path h="5409656" w="7582509">
                <a:moveTo>
                  <a:pt x="0" y="0"/>
                </a:moveTo>
                <a:lnTo>
                  <a:pt x="7582509" y="0"/>
                </a:lnTo>
                <a:lnTo>
                  <a:pt x="7582509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2971" y="3515211"/>
            <a:ext cx="8764929" cy="5402207"/>
          </a:xfrm>
          <a:custGeom>
            <a:avLst/>
            <a:gdLst/>
            <a:ahLst/>
            <a:cxnLst/>
            <a:rect r="r" b="b" t="t" l="l"/>
            <a:pathLst>
              <a:path h="5402207" w="8764929">
                <a:moveTo>
                  <a:pt x="0" y="0"/>
                </a:moveTo>
                <a:lnTo>
                  <a:pt x="8764929" y="0"/>
                </a:lnTo>
                <a:lnTo>
                  <a:pt x="8764929" y="5402207"/>
                </a:lnTo>
                <a:lnTo>
                  <a:pt x="0" y="5402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02971" y="904875"/>
            <a:ext cx="14478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6AD3F3"/>
                </a:solidFill>
                <a:latin typeface="TT Runs"/>
                <a:ea typeface="TT Runs"/>
                <a:cs typeface="TT Runs"/>
                <a:sym typeface="TT Runs"/>
              </a:rPr>
              <a:t>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6468" y="1356485"/>
            <a:ext cx="8689531" cy="12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2"/>
              </a:lnSpc>
            </a:pPr>
            <a:r>
              <a:rPr lang="en-US" sz="92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COMPARACIÓN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19458" y="2798625"/>
            <a:ext cx="72009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.obj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825500" y="2798625"/>
            <a:ext cx="68707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.fbx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999" y="0"/>
            <a:ext cx="18435500" cy="10369969"/>
          </a:xfrm>
          <a:custGeom>
            <a:avLst/>
            <a:gdLst/>
            <a:ahLst/>
            <a:cxnLst/>
            <a:rect r="r" b="b" t="t" l="l"/>
            <a:pathLst>
              <a:path h="10369969" w="18435500">
                <a:moveTo>
                  <a:pt x="0" y="0"/>
                </a:moveTo>
                <a:lnTo>
                  <a:pt x="18435500" y="0"/>
                </a:lnTo>
                <a:lnTo>
                  <a:pt x="18435500" y="10369969"/>
                </a:lnTo>
                <a:lnTo>
                  <a:pt x="0" y="1036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2429" y="3432897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02971" y="904875"/>
            <a:ext cx="14478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6AD3F3"/>
                </a:solidFill>
                <a:latin typeface="TT Runs"/>
                <a:ea typeface="TT Runs"/>
                <a:cs typeface="TT Runs"/>
                <a:sym typeface="TT Runs"/>
              </a:rPr>
              <a:t>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56468" y="1356485"/>
            <a:ext cx="8689531" cy="12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2"/>
              </a:lnSpc>
            </a:pPr>
            <a:r>
              <a:rPr lang="en-US" sz="92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COMPARACIÓN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999" y="0"/>
            <a:ext cx="18435500" cy="10369969"/>
          </a:xfrm>
          <a:custGeom>
            <a:avLst/>
            <a:gdLst/>
            <a:ahLst/>
            <a:cxnLst/>
            <a:rect r="r" b="b" t="t" l="l"/>
            <a:pathLst>
              <a:path h="10369969" w="18435500">
                <a:moveTo>
                  <a:pt x="0" y="0"/>
                </a:moveTo>
                <a:lnTo>
                  <a:pt x="18435500" y="0"/>
                </a:lnTo>
                <a:lnTo>
                  <a:pt x="18435500" y="10369969"/>
                </a:lnTo>
                <a:lnTo>
                  <a:pt x="0" y="1036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8229" y="3173889"/>
            <a:ext cx="5639043" cy="5805223"/>
          </a:xfrm>
          <a:custGeom>
            <a:avLst/>
            <a:gdLst/>
            <a:ahLst/>
            <a:cxnLst/>
            <a:rect r="r" b="b" t="t" l="l"/>
            <a:pathLst>
              <a:path h="5805223" w="5639043">
                <a:moveTo>
                  <a:pt x="0" y="0"/>
                </a:moveTo>
                <a:lnTo>
                  <a:pt x="5639043" y="0"/>
                </a:lnTo>
                <a:lnTo>
                  <a:pt x="5639043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02971" y="904875"/>
            <a:ext cx="14478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6AD3F3"/>
                </a:solidFill>
                <a:latin typeface="TT Runs"/>
                <a:ea typeface="TT Runs"/>
                <a:cs typeface="TT Runs"/>
                <a:sym typeface="TT Runs"/>
              </a:rPr>
              <a:t>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89913" y="1404619"/>
            <a:ext cx="1908175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¡</a:t>
            </a:r>
            <a:r>
              <a:rPr lang="en-US" b="true" sz="5599">
                <a:solidFill>
                  <a:srgbClr val="000000"/>
                </a:solidFill>
                <a:latin typeface="TT Runs Bold"/>
                <a:ea typeface="TT Runs Bold"/>
                <a:cs typeface="TT Runs Bold"/>
                <a:sym typeface="TT Runs Bold"/>
              </a:rPr>
              <a:t>.fbx</a:t>
            </a:r>
            <a:r>
              <a:rPr lang="en-US" sz="55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2969"/>
            <a:ext cx="18435500" cy="10369969"/>
          </a:xfrm>
          <a:custGeom>
            <a:avLst/>
            <a:gdLst/>
            <a:ahLst/>
            <a:cxnLst/>
            <a:rect r="r" b="b" t="t" l="l"/>
            <a:pathLst>
              <a:path h="10369969" w="18435500">
                <a:moveTo>
                  <a:pt x="0" y="0"/>
                </a:moveTo>
                <a:lnTo>
                  <a:pt x="18435500" y="0"/>
                </a:lnTo>
                <a:lnTo>
                  <a:pt x="18435500" y="10369969"/>
                </a:lnTo>
                <a:lnTo>
                  <a:pt x="0" y="1036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9999" y="0"/>
            <a:ext cx="18435500" cy="10369969"/>
          </a:xfrm>
          <a:custGeom>
            <a:avLst/>
            <a:gdLst/>
            <a:ahLst/>
            <a:cxnLst/>
            <a:rect r="r" b="b" t="t" l="l"/>
            <a:pathLst>
              <a:path h="10369969" w="18435500">
                <a:moveTo>
                  <a:pt x="0" y="0"/>
                </a:moveTo>
                <a:lnTo>
                  <a:pt x="18435500" y="0"/>
                </a:lnTo>
                <a:lnTo>
                  <a:pt x="18435500" y="10369969"/>
                </a:lnTo>
                <a:lnTo>
                  <a:pt x="0" y="1036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8921" y="4084523"/>
            <a:ext cx="3592564" cy="3698435"/>
          </a:xfrm>
          <a:custGeom>
            <a:avLst/>
            <a:gdLst/>
            <a:ahLst/>
            <a:cxnLst/>
            <a:rect r="r" b="b" t="t" l="l"/>
            <a:pathLst>
              <a:path h="3698435" w="3592564">
                <a:moveTo>
                  <a:pt x="0" y="0"/>
                </a:moveTo>
                <a:lnTo>
                  <a:pt x="3592563" y="0"/>
                </a:lnTo>
                <a:lnTo>
                  <a:pt x="3592563" y="3698435"/>
                </a:lnTo>
                <a:lnTo>
                  <a:pt x="0" y="3698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89197" y="4153832"/>
            <a:ext cx="9910303" cy="3629125"/>
          </a:xfrm>
          <a:custGeom>
            <a:avLst/>
            <a:gdLst/>
            <a:ahLst/>
            <a:cxnLst/>
            <a:rect r="r" b="b" t="t" l="l"/>
            <a:pathLst>
              <a:path h="3629125" w="9910303">
                <a:moveTo>
                  <a:pt x="0" y="0"/>
                </a:moveTo>
                <a:lnTo>
                  <a:pt x="9910303" y="0"/>
                </a:lnTo>
                <a:lnTo>
                  <a:pt x="9910303" y="3629126"/>
                </a:lnTo>
                <a:lnTo>
                  <a:pt x="0" y="3629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39708" y="4153832"/>
            <a:ext cx="2368408" cy="1100484"/>
            <a:chOff x="0" y="0"/>
            <a:chExt cx="623778" cy="2898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3778" cy="289839"/>
            </a:xfrm>
            <a:custGeom>
              <a:avLst/>
              <a:gdLst/>
              <a:ahLst/>
              <a:cxnLst/>
              <a:rect r="r" b="b" t="t" l="l"/>
              <a:pathLst>
                <a:path h="289839" w="623778">
                  <a:moveTo>
                    <a:pt x="0" y="0"/>
                  </a:moveTo>
                  <a:lnTo>
                    <a:pt x="623778" y="0"/>
                  </a:lnTo>
                  <a:lnTo>
                    <a:pt x="623778" y="289839"/>
                  </a:lnTo>
                  <a:lnTo>
                    <a:pt x="0" y="289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23778" cy="3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902971" y="904875"/>
            <a:ext cx="14478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6AD3F3"/>
                </a:solidFill>
                <a:latin typeface="TT Runs"/>
                <a:ea typeface="TT Runs"/>
                <a:cs typeface="TT Runs"/>
                <a:sym typeface="TT Runs"/>
              </a:rPr>
              <a:t>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89913" y="1404619"/>
            <a:ext cx="1908175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¡</a:t>
            </a:r>
            <a:r>
              <a:rPr lang="en-US" b="true" sz="5599">
                <a:solidFill>
                  <a:srgbClr val="000000"/>
                </a:solidFill>
                <a:latin typeface="TT Runs Bold"/>
                <a:ea typeface="TT Runs Bold"/>
                <a:cs typeface="TT Runs Bold"/>
                <a:sym typeface="TT Runs Bold"/>
              </a:rPr>
              <a:t>.fbx</a:t>
            </a:r>
            <a:r>
              <a:rPr lang="en-US" sz="55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!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839708" y="5968395"/>
            <a:ext cx="2368408" cy="1100484"/>
            <a:chOff x="0" y="0"/>
            <a:chExt cx="623778" cy="2898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3778" cy="289839"/>
            </a:xfrm>
            <a:custGeom>
              <a:avLst/>
              <a:gdLst/>
              <a:ahLst/>
              <a:cxnLst/>
              <a:rect r="r" b="b" t="t" l="l"/>
              <a:pathLst>
                <a:path h="289839" w="623778">
                  <a:moveTo>
                    <a:pt x="0" y="0"/>
                  </a:moveTo>
                  <a:lnTo>
                    <a:pt x="623778" y="0"/>
                  </a:lnTo>
                  <a:lnTo>
                    <a:pt x="623778" y="289839"/>
                  </a:lnTo>
                  <a:lnTo>
                    <a:pt x="0" y="289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23778" cy="3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02508" y="8205868"/>
            <a:ext cx="13482984" cy="771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4"/>
              </a:lnSpc>
              <a:spcBef>
                <a:spcPct val="0"/>
              </a:spcBef>
            </a:pPr>
            <a:r>
              <a:rPr lang="en-US" sz="4503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 no es cuestión de peso, sino de propósito.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999" y="0"/>
            <a:ext cx="18435500" cy="10369969"/>
          </a:xfrm>
          <a:custGeom>
            <a:avLst/>
            <a:gdLst/>
            <a:ahLst/>
            <a:cxnLst/>
            <a:rect r="r" b="b" t="t" l="l"/>
            <a:pathLst>
              <a:path h="10369969" w="18435500">
                <a:moveTo>
                  <a:pt x="0" y="0"/>
                </a:moveTo>
                <a:lnTo>
                  <a:pt x="18435500" y="0"/>
                </a:lnTo>
                <a:lnTo>
                  <a:pt x="18435500" y="10369969"/>
                </a:lnTo>
                <a:lnTo>
                  <a:pt x="0" y="1036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02971" y="904875"/>
            <a:ext cx="14478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6AD3F3"/>
                </a:solidFill>
                <a:latin typeface="TT Runs"/>
                <a:ea typeface="TT Runs"/>
                <a:cs typeface="TT Runs"/>
                <a:sym typeface="TT Runs"/>
              </a:rPr>
              <a:t>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66468" y="4992794"/>
            <a:ext cx="8689531" cy="12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2"/>
              </a:lnSpc>
            </a:pPr>
            <a:r>
              <a:rPr lang="en-US" sz="92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Fin.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9999" y="0"/>
            <a:ext cx="18435500" cy="10369969"/>
          </a:xfrm>
          <a:custGeom>
            <a:avLst/>
            <a:gdLst/>
            <a:ahLst/>
            <a:cxnLst/>
            <a:rect r="r" b="b" t="t" l="l"/>
            <a:pathLst>
              <a:path h="10369969" w="18435500">
                <a:moveTo>
                  <a:pt x="0" y="0"/>
                </a:moveTo>
                <a:lnTo>
                  <a:pt x="18435500" y="0"/>
                </a:lnTo>
                <a:lnTo>
                  <a:pt x="18435500" y="10369969"/>
                </a:lnTo>
                <a:lnTo>
                  <a:pt x="0" y="1036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8467" y="1882793"/>
            <a:ext cx="8689531" cy="12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2"/>
              </a:lnSpc>
            </a:pPr>
            <a:r>
              <a:rPr lang="en-US" sz="92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Referecias: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8467" y="4762709"/>
            <a:ext cx="110312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https://www.softzone.es/windows/como-se-hace/archivos-fbx/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68467" y="6382836"/>
            <a:ext cx="144529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https://www.adobe.com/ar/products/substance3d/discover/what-are-obj-files.html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68467" y="3887544"/>
            <a:ext cx="93630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bfx: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92121" y="5503361"/>
            <a:ext cx="8890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obj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2121" y="7519486"/>
            <a:ext cx="217392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chatgpt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931" t="0" r="-5011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478312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ÍNDICE DE LA PRESENTACIÓN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842498"/>
            <a:ext cx="11000849" cy="360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EXPLICACIÓN OBJ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EXPLICACIÓN FBX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USOS Y APLICACIÓN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COMPARACIÓN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CONCLUSIÓN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29635" y="3775896"/>
            <a:ext cx="742873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</a:t>
            </a:r>
            <a:r>
              <a:rPr lang="en-US" b="true" sz="9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chivos .OBJ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52649" y="102870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57430" y="2234644"/>
            <a:ext cx="7125641" cy="6154773"/>
          </a:xfrm>
          <a:custGeom>
            <a:avLst/>
            <a:gdLst/>
            <a:ahLst/>
            <a:cxnLst/>
            <a:rect r="r" b="b" t="t" l="l"/>
            <a:pathLst>
              <a:path h="6154773" w="7125641">
                <a:moveTo>
                  <a:pt x="0" y="0"/>
                </a:moveTo>
                <a:lnTo>
                  <a:pt x="7125642" y="0"/>
                </a:lnTo>
                <a:lnTo>
                  <a:pt x="7125642" y="6154773"/>
                </a:lnTo>
                <a:lnTo>
                  <a:pt x="0" y="6154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465626"/>
            <a:ext cx="742873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Archivos .OBJ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610139"/>
            <a:ext cx="9762264" cy="184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El nombre del formato .obj viene de "Object", que significa objeto en inglés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Fue creado por Wavefront Technologies para su software de modelado Advanced Visualizer.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02539" y="4294610"/>
            <a:ext cx="1259441" cy="12594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68538" y="4294610"/>
            <a:ext cx="1259441" cy="1259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50126" y="4294610"/>
            <a:ext cx="1259441" cy="1259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1840" y="8097036"/>
            <a:ext cx="5709549" cy="1161264"/>
          </a:xfrm>
          <a:custGeom>
            <a:avLst/>
            <a:gdLst/>
            <a:ahLst/>
            <a:cxnLst/>
            <a:rect r="r" b="b" t="t" l="l"/>
            <a:pathLst>
              <a:path h="1161264" w="5709549">
                <a:moveTo>
                  <a:pt x="0" y="0"/>
                </a:moveTo>
                <a:lnTo>
                  <a:pt x="5709549" y="0"/>
                </a:lnTo>
                <a:lnTo>
                  <a:pt x="5709549" y="1161264"/>
                </a:lnTo>
                <a:lnTo>
                  <a:pt x="0" y="116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53388" y="8371985"/>
            <a:ext cx="3546966" cy="1068949"/>
          </a:xfrm>
          <a:custGeom>
            <a:avLst/>
            <a:gdLst/>
            <a:ahLst/>
            <a:cxnLst/>
            <a:rect r="r" b="b" t="t" l="l"/>
            <a:pathLst>
              <a:path h="1068949" w="3546966">
                <a:moveTo>
                  <a:pt x="0" y="0"/>
                </a:moveTo>
                <a:lnTo>
                  <a:pt x="3546966" y="0"/>
                </a:lnTo>
                <a:lnTo>
                  <a:pt x="3546966" y="1068949"/>
                </a:lnTo>
                <a:lnTo>
                  <a:pt x="0" y="1068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53388" y="9076835"/>
            <a:ext cx="4458880" cy="1264203"/>
          </a:xfrm>
          <a:custGeom>
            <a:avLst/>
            <a:gdLst/>
            <a:ahLst/>
            <a:cxnLst/>
            <a:rect r="r" b="b" t="t" l="l"/>
            <a:pathLst>
              <a:path h="1264203" w="4458880">
                <a:moveTo>
                  <a:pt x="0" y="0"/>
                </a:moveTo>
                <a:lnTo>
                  <a:pt x="4458880" y="0"/>
                </a:lnTo>
                <a:lnTo>
                  <a:pt x="4458880" y="1264204"/>
                </a:lnTo>
                <a:lnTo>
                  <a:pt x="0" y="1264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95838" y="8271567"/>
            <a:ext cx="7426164" cy="1169366"/>
          </a:xfrm>
          <a:custGeom>
            <a:avLst/>
            <a:gdLst/>
            <a:ahLst/>
            <a:cxnLst/>
            <a:rect r="r" b="b" t="t" l="l"/>
            <a:pathLst>
              <a:path h="1169366" w="7426164">
                <a:moveTo>
                  <a:pt x="0" y="0"/>
                </a:moveTo>
                <a:lnTo>
                  <a:pt x="7426165" y="0"/>
                </a:lnTo>
                <a:lnTo>
                  <a:pt x="7426165" y="1169367"/>
                </a:lnTo>
                <a:lnTo>
                  <a:pt x="0" y="116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767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65950" y="2494506"/>
            <a:ext cx="9980987" cy="97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48"/>
              </a:lnSpc>
              <a:spcBef>
                <a:spcPct val="0"/>
              </a:spcBef>
            </a:pPr>
            <a:r>
              <a:rPr lang="en-US" sz="6537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¿QUÉ CONTIENE?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3777" y="6131148"/>
            <a:ext cx="3357898" cy="52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VÉRTICES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49775" y="6131148"/>
            <a:ext cx="3357898" cy="53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VT Y VN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31363" y="6131148"/>
            <a:ext cx="3357898" cy="53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FACES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60873" y="4489357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26871" y="4489357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08460" y="4489357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8505" y="6965460"/>
            <a:ext cx="402844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D</a:t>
            </a: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efine un vértice en el espacio 3D (posición X, Y, Z).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6714504" y="6965460"/>
            <a:ext cx="4028440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NT: </a:t>
            </a: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Define una coordenada de textura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VN: Define una normal para la iluminación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796092" y="6965460"/>
            <a:ext cx="4028440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Define una cara uniendo vértices (v), texturas (vt) y normales (vn).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3091" y="3696363"/>
            <a:ext cx="3661818" cy="5175715"/>
          </a:xfrm>
          <a:custGeom>
            <a:avLst/>
            <a:gdLst/>
            <a:ahLst/>
            <a:cxnLst/>
            <a:rect r="r" b="b" t="t" l="l"/>
            <a:pathLst>
              <a:path h="5175715" w="3661818">
                <a:moveTo>
                  <a:pt x="0" y="0"/>
                </a:moveTo>
                <a:lnTo>
                  <a:pt x="3661818" y="0"/>
                </a:lnTo>
                <a:lnTo>
                  <a:pt x="3661818" y="5175715"/>
                </a:lnTo>
                <a:lnTo>
                  <a:pt x="0" y="5175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35453" y="5691181"/>
            <a:ext cx="3467636" cy="3321692"/>
          </a:xfrm>
          <a:custGeom>
            <a:avLst/>
            <a:gdLst/>
            <a:ahLst/>
            <a:cxnLst/>
            <a:rect r="r" b="b" t="t" l="l"/>
            <a:pathLst>
              <a:path h="3321692" w="3467636">
                <a:moveTo>
                  <a:pt x="0" y="0"/>
                </a:moveTo>
                <a:lnTo>
                  <a:pt x="3467636" y="0"/>
                </a:lnTo>
                <a:lnTo>
                  <a:pt x="3467636" y="3321691"/>
                </a:lnTo>
                <a:lnTo>
                  <a:pt x="0" y="3321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9468" y="1463361"/>
            <a:ext cx="7062762" cy="12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2"/>
              </a:lnSpc>
            </a:pPr>
            <a:r>
              <a:rPr lang="en-US" sz="92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APLICACIÓN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484708" y="4483414"/>
            <a:ext cx="6546732" cy="5654740"/>
          </a:xfrm>
          <a:custGeom>
            <a:avLst/>
            <a:gdLst/>
            <a:ahLst/>
            <a:cxnLst/>
            <a:rect r="r" b="b" t="t" l="l"/>
            <a:pathLst>
              <a:path h="5654740" w="6546732">
                <a:moveTo>
                  <a:pt x="0" y="0"/>
                </a:moveTo>
                <a:lnTo>
                  <a:pt x="6546732" y="0"/>
                </a:lnTo>
                <a:lnTo>
                  <a:pt x="6546732" y="5654740"/>
                </a:lnTo>
                <a:lnTo>
                  <a:pt x="0" y="5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5150" y="2674103"/>
            <a:ext cx="3290472" cy="4938795"/>
          </a:xfrm>
          <a:custGeom>
            <a:avLst/>
            <a:gdLst/>
            <a:ahLst/>
            <a:cxnLst/>
            <a:rect r="r" b="b" t="t" l="l"/>
            <a:pathLst>
              <a:path h="4938795" w="3290472">
                <a:moveTo>
                  <a:pt x="0" y="0"/>
                </a:moveTo>
                <a:lnTo>
                  <a:pt x="3290472" y="0"/>
                </a:lnTo>
                <a:lnTo>
                  <a:pt x="3290472" y="4938794"/>
                </a:lnTo>
                <a:lnTo>
                  <a:pt x="0" y="493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11623" y="2715830"/>
            <a:ext cx="3661818" cy="5175715"/>
          </a:xfrm>
          <a:custGeom>
            <a:avLst/>
            <a:gdLst/>
            <a:ahLst/>
            <a:cxnLst/>
            <a:rect r="r" b="b" t="t" l="l"/>
            <a:pathLst>
              <a:path h="5175715" w="3661818">
                <a:moveTo>
                  <a:pt x="0" y="0"/>
                </a:moveTo>
                <a:lnTo>
                  <a:pt x="3661819" y="0"/>
                </a:lnTo>
                <a:lnTo>
                  <a:pt x="3661819" y="5175715"/>
                </a:lnTo>
                <a:lnTo>
                  <a:pt x="0" y="5175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3600450"/>
            <a:ext cx="18288000" cy="3086100"/>
            <a:chOff x="0" y="0"/>
            <a:chExt cx="481659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C8C8C">
                <a:alpha val="7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889468" y="1463361"/>
            <a:ext cx="7062762" cy="1287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2"/>
              </a:lnSpc>
            </a:pPr>
            <a:r>
              <a:rPr lang="en-US" sz="92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APLICACIÓN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42496" y="4768850"/>
            <a:ext cx="1140003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TT Runs Bold"/>
                <a:ea typeface="TT Runs Bold"/>
                <a:cs typeface="TT Runs Bold"/>
                <a:sym typeface="TT Runs Bold"/>
              </a:rPr>
              <a:t> Ideal cuando solo necesitás la forma del objeto, sin jerarquía, materiales complejos ni animaciones.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29635" y="3775896"/>
            <a:ext cx="742873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</a:t>
            </a:r>
            <a:r>
              <a:rPr lang="en-US" b="true" sz="9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chivos .fbx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667" y="-119063"/>
            <a:ext cx="18711333" cy="10525125"/>
          </a:xfrm>
          <a:custGeom>
            <a:avLst/>
            <a:gdLst/>
            <a:ahLst/>
            <a:cxnLst/>
            <a:rect r="r" b="b" t="t" l="l"/>
            <a:pathLst>
              <a:path h="10525125" w="18711333">
                <a:moveTo>
                  <a:pt x="0" y="0"/>
                </a:moveTo>
                <a:lnTo>
                  <a:pt x="18711334" y="0"/>
                </a:lnTo>
                <a:lnTo>
                  <a:pt x="18711334" y="10525126"/>
                </a:lnTo>
                <a:lnTo>
                  <a:pt x="0" y="10525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1555" y="2639351"/>
            <a:ext cx="8270584" cy="5008298"/>
          </a:xfrm>
          <a:custGeom>
            <a:avLst/>
            <a:gdLst/>
            <a:ahLst/>
            <a:cxnLst/>
            <a:rect r="r" b="b" t="t" l="l"/>
            <a:pathLst>
              <a:path h="5008298" w="8270584">
                <a:moveTo>
                  <a:pt x="0" y="0"/>
                </a:moveTo>
                <a:lnTo>
                  <a:pt x="8270584" y="0"/>
                </a:lnTo>
                <a:lnTo>
                  <a:pt x="8270584" y="5008298"/>
                </a:lnTo>
                <a:lnTo>
                  <a:pt x="0" y="5008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65626"/>
            <a:ext cx="742873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Archivos .FBX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" y="4610139"/>
            <a:ext cx="882926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El nombre del formato .fbx viene de "Filmbox"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TT Runs"/>
                <a:ea typeface="TT Runs"/>
                <a:cs typeface="TT Runs"/>
                <a:sym typeface="TT Runs"/>
              </a:rPr>
              <a:t>Desarrollado inicialmente por Kaydara, adquirido por Autodesk.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DAGmlR-BH1w</dc:identifier>
  <dcterms:modified xsi:type="dcterms:W3CDTF">2011-08-01T06:04:30Z</dcterms:modified>
  <cp:revision>1</cp:revision>
  <dc:title>.OBJ VS FBX</dc:title>
</cp:coreProperties>
</file>